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3"/>
    <p:sldId id="860" r:id="rId4"/>
    <p:sldId id="861" r:id="rId5"/>
    <p:sldId id="862" r:id="rId6"/>
    <p:sldId id="863" r:id="rId7"/>
    <p:sldId id="864" r:id="rId8"/>
    <p:sldId id="865" r:id="rId9"/>
    <p:sldId id="866" r:id="rId10"/>
    <p:sldId id="867" r:id="rId11"/>
    <p:sldId id="868" r:id="rId12"/>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52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notesMaster" Target="notesMasters/notesMaster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dirty="0">
                <a:solidFill>
                  <a:srgbClr val="000000"/>
                </a:solidFill>
                <a:latin typeface="+mj-lt"/>
                <a:ea typeface="微软雅黑" panose="020B0503020204020204" pitchFamily="34" charset="-122"/>
                <a:cs typeface="微软雅黑" panose="020B0503020204020204" pitchFamily="34" charset="-122"/>
              </a:rPr>
              <a:t>6</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2344812"/>
            <a:ext cx="11485848" cy="1684244"/>
          </a:xfrm>
          <a:ln w="19050">
            <a:solidFill>
              <a:srgbClr val="00B0F0"/>
            </a:solidFill>
          </a:ln>
        </p:spPr>
        <p:txBody>
          <a:bodyPr/>
          <a:lstStyle/>
          <a:p>
            <a:pPr hangingPunct="0"/>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主旨</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大意题主要是让考生根据关键词、主题句或文章内容归纳主题和写作目的</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主要考查学生的语篇分析和综合理解能力。解题时</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同学们可根据关键词提炼文章主题、根据主题句提炼文章主题或根据文章内容归纳文章主题。</a:t>
            </a:r>
            <a:endParaRPr lang="zh-CN" altLang="en-US" dirty="0"/>
          </a:p>
        </p:txBody>
      </p:sp>
      <p:pic>
        <p:nvPicPr>
          <p:cNvPr id="4" name="图片 3"/>
          <p:cNvPicPr>
            <a:picLocks noChangeAspect="1"/>
          </p:cNvPicPr>
          <p:nvPr/>
        </p:nvPicPr>
        <p:blipFill>
          <a:blip r:embed="rId1"/>
          <a:stretch>
            <a:fillRect/>
          </a:stretch>
        </p:blipFill>
        <p:spPr>
          <a:xfrm>
            <a:off x="478582" y="2083843"/>
            <a:ext cx="1672365" cy="504941"/>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08920"/>
            <a:ext cx="11485848" cy="576248"/>
          </a:xfrm>
        </p:spPr>
        <p:txBody>
          <a:bodyPr/>
          <a:lstStyle/>
          <a:p>
            <a:pPr hangingPunct="0">
              <a:spcAft>
                <a:spcPts val="0"/>
              </a:spcAft>
            </a:pPr>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介绍了新疆及其传统节日</a:t>
            </a:r>
            <a:r>
              <a:rPr lang="en-US" altLang="zh-CN" b="1" dirty="0">
                <a:latin typeface="楷体" panose="02010609060101010101" pitchFamily="49" charset="-122"/>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吐鲁番葡萄节。</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654651" y="1268760"/>
            <a:ext cx="10881110" cy="1420033"/>
          </a:xfrm>
          <a:prstGeom prst="rect">
            <a:avLst/>
          </a:prstGeom>
        </p:spPr>
      </p:pic>
      <p:pic>
        <p:nvPicPr>
          <p:cNvPr id="4" name="语篇导航-DA.eps" descr="id:2147486385;FounderCES"/>
          <p:cNvPicPr/>
          <p:nvPr/>
        </p:nvPicPr>
        <p:blipFill>
          <a:blip r:embed="rId2"/>
          <a:stretch>
            <a:fillRect/>
          </a:stretch>
        </p:blipFill>
        <p:spPr>
          <a:xfrm>
            <a:off x="577736" y="2816869"/>
            <a:ext cx="1917070" cy="46811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75960"/>
          </a:xfrm>
        </p:spPr>
        <p:txBody>
          <a:bodyPr/>
          <a:lstStyle/>
          <a:p>
            <a:pPr hangingPunct="0">
              <a:lnSpc>
                <a:spcPct val="140000"/>
              </a:lnSpc>
              <a:spcAft>
                <a:spcPts val="0"/>
              </a:spcAft>
              <a:tabLst>
                <a:tab pos="4050665"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Xinjiang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lies in the northwest part of China. Its many cities are popular places for tourist such as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Turpan, Kashi, Aksu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the provincial capital city Urumqi. As Xinjiang is a province with quite a lot of minority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groups, there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some local traditional festivals that we might not quite know of.</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40000"/>
              </a:lnSpc>
              <a:spcAft>
                <a:spcPts val="0"/>
              </a:spcAft>
              <a:tabLst>
                <a:tab pos="4050665"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Grape Festival is one traditional festival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Turpan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the hometown of grapes. This world-known city welcomes the local people as well as international friends to celebrate the festival together. This festival is not just a celebration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Turpan’s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most important agricultural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product, 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good chance to enjoy the local way of life. During the yearly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Turpan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Grape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Festival, wedding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parties in the Uygur minority style and traditional singing and dancing activities are held. The trade fairs are also included.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Besides, travellers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may visit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grape, melon, 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fruit streets.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00796"/>
            <a:ext cx="11485848" cy="2308324"/>
          </a:xfrm>
        </p:spPr>
        <p:txBody>
          <a:bodyPr/>
          <a:lstStyle/>
          <a:p>
            <a:pPr indent="609600" hangingPunct="0">
              <a:spcAft>
                <a:spcPts val="0"/>
              </a:spcAft>
              <a:tabLst>
                <a:tab pos="4050665" algn="l"/>
                <a:tab pos="729107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Turpan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Grape Festival is a special event to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commemorate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ancient Silk Road so that people will not forget about this road. The road played an important role in connecting the communication of trade and cultures between the east and the west.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Turpan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famous as an important point of the road.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44824"/>
            <a:ext cx="11485848" cy="1753235"/>
          </a:xfrm>
        </p:spPr>
        <p:txBody>
          <a:bodyPr/>
          <a:lstStyle/>
          <a:p>
            <a:pPr hangingPunct="0">
              <a:spcAft>
                <a:spcPts val="0"/>
              </a:spcAft>
              <a:tabLst>
                <a:tab pos="4050665"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is the provincial capital city of Xinjiang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tabLst>
                <a:tab pos="5654675" algn="l"/>
                <a:tab pos="7289800"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Aksu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Turpan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289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Kashi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 Urumqi.</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85277" y="1944747"/>
            <a:ext cx="407484" cy="461665"/>
          </a:xfrm>
          <a:prstGeom prst="rect">
            <a:avLst/>
          </a:prstGeom>
        </p:spPr>
        <p:txBody>
          <a:bodyPr wrap="none">
            <a:spAutoFit/>
          </a:bodyPr>
          <a:lstStyle/>
          <a:p>
            <a:r>
              <a:rPr lang="en-US" altLang="zh-CN" sz="2400" dirty="0"/>
              <a:t>D</a:t>
            </a:r>
            <a:endParaRPr lang="zh-CN" altLang="en-US" dirty="0"/>
          </a:p>
        </p:txBody>
      </p:sp>
      <p:sp>
        <p:nvSpPr>
          <p:cNvPr id="5" name="内容占位符 1"/>
          <p:cNvSpPr txBox="1"/>
          <p:nvPr/>
        </p:nvSpPr>
        <p:spPr bwMode="auto">
          <a:xfrm>
            <a:off x="360854" y="351959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细节理解题。根据第一段中的</a:t>
            </a:r>
            <a:r>
              <a:rPr lang="en-US" altLang="zh-CN" b="1" dirty="0" smtClean="0">
                <a:solidFill>
                  <a:srgbClr val="FF0000"/>
                </a:solidFill>
                <a:latin typeface="Times New Roman" panose="02020603050405020304" pitchFamily="18" charset="0"/>
                <a:ea typeface="宋体" panose="02010600030101010101" pitchFamily="2" charset="-122"/>
              </a:rPr>
              <a:t>“the provincial capital city Urumqi”</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可知，新疆的省会城市是乌鲁木齐。故选</a:t>
            </a:r>
            <a:r>
              <a:rPr lang="en-US" altLang="zh-CN" b="1" dirty="0" smtClean="0">
                <a:solidFill>
                  <a:srgbClr val="FF0000"/>
                </a:solidFill>
                <a:latin typeface="Times New Roman" panose="02020603050405020304" pitchFamily="18" charset="0"/>
                <a:ea typeface="宋体" panose="02010600030101010101" pitchFamily="2" charset="-122"/>
              </a:rPr>
              <a:t>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3956863"/>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代词指代题。根据第二段的第一句可知，葡萄节是吐鲁番的一个传统节日，本句表示</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它</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是葡萄之乡，因此</a:t>
            </a:r>
            <a:r>
              <a:rPr lang="en-US" altLang="zh-CN" b="1" dirty="0">
                <a:solidFill>
                  <a:srgbClr val="FF0000"/>
                </a:solidFill>
                <a:latin typeface="Times New Roman" panose="02020603050405020304" pitchFamily="18" charset="0"/>
                <a:ea typeface="宋体" panose="02010600030101010101" pitchFamily="2" charset="-122"/>
              </a:rPr>
              <a:t>It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指的是吐鲁番。故选</a:t>
            </a:r>
            <a:r>
              <a:rPr lang="en-US" altLang="zh-CN" b="1" dirty="0">
                <a:solidFill>
                  <a:srgbClr val="FF0000"/>
                </a:solidFill>
                <a:latin typeface="Times New Roman" panose="02020603050405020304" pitchFamily="18" charset="0"/>
                <a:ea typeface="宋体" panose="02010600030101010101" pitchFamily="2" charset="-122"/>
              </a:rPr>
              <a:t>C</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756157"/>
            <a:ext cx="11485848" cy="2306955"/>
          </a:xfrm>
        </p:spPr>
        <p:txBody>
          <a:bodyPr/>
          <a:lstStyle/>
          <a:p>
            <a:pPr hangingPunct="0">
              <a:spcAft>
                <a:spcPts val="0"/>
              </a:spcAft>
              <a:tabLst>
                <a:tab pos="4049395" algn="l"/>
                <a:tab pos="52070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underlined word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2 refer 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tabLst>
                <a:tab pos="4049395" algn="l"/>
                <a:tab pos="5654675" algn="l"/>
                <a:tab pos="7289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Grape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Festival.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Grape.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49395" algn="l"/>
                <a:tab pos="5654675" algn="l"/>
                <a:tab pos="7289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Turpan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Silk Road.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57207" y="1837418"/>
            <a:ext cx="3668627" cy="437004"/>
          </a:xfrm>
          <a:prstGeom prst="rect">
            <a:avLst/>
          </a:prstGeom>
        </p:spPr>
      </p:pic>
      <p:sp>
        <p:nvSpPr>
          <p:cNvPr id="4" name="矩形 3"/>
          <p:cNvSpPr/>
          <p:nvPr/>
        </p:nvSpPr>
        <p:spPr>
          <a:xfrm>
            <a:off x="885277" y="1856080"/>
            <a:ext cx="407484" cy="461665"/>
          </a:xfrm>
          <a:prstGeom prst="rect">
            <a:avLst/>
          </a:prstGeom>
        </p:spPr>
        <p:txBody>
          <a:bodyPr wrap="none">
            <a:spAutoFit/>
          </a:bodyPr>
          <a:lstStyle/>
          <a:p>
            <a:r>
              <a:rPr lang="en-US" altLang="zh-CN" sz="2400" dirty="0" smtClean="0"/>
              <a:t>C</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855055"/>
            <a:ext cx="11485848"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细节理解题。根据第二段中的</a:t>
            </a:r>
            <a:r>
              <a:rPr lang="en-US" altLang="zh-CN" b="1">
                <a:solidFill>
                  <a:srgbClr val="FF0000"/>
                </a:solidFill>
                <a:latin typeface="Times New Roman" panose="02020603050405020304" pitchFamily="18" charset="0"/>
                <a:ea typeface="宋体" panose="02010600030101010101" pitchFamily="2" charset="-122"/>
              </a:rPr>
              <a:t>“This festival is not just a celebration of Turpan’s most important agricultural product, but a good chance to enjoy the local way of life</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可知，葡萄节不仅是为了庆祝吐鲁番最重要的农产品，也是一个享受当地生活方式的好机会。故选</a:t>
            </a:r>
            <a:r>
              <a:rPr lang="en-US" altLang="zh-CN" b="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100167"/>
            <a:ext cx="11485848" cy="2861310"/>
          </a:xfrm>
        </p:spPr>
        <p:txBody>
          <a:bodyPr/>
          <a:lstStyle/>
          <a:p>
            <a:pPr hangingPunct="0">
              <a:spcAft>
                <a:spcPts val="0"/>
              </a:spcAft>
              <a:tabLst>
                <a:tab pos="4050665"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is TRUE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Xinjiang is a popular tourist place in the northeast part of China.</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Xinjiang doesn’t have many people from the minority groups.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Grape Festival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Turpan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good way to enjoy the local way of life.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In the old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times, Urumqi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the starting point of the ancient Silk Road.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85277" y="1200090"/>
            <a:ext cx="407484" cy="461665"/>
          </a:xfrm>
          <a:prstGeom prst="rect">
            <a:avLst/>
          </a:prstGeom>
        </p:spPr>
        <p:txBody>
          <a:bodyPr wrap="none">
            <a:spAutoFit/>
          </a:bodyPr>
          <a:lstStyle/>
          <a:p>
            <a:r>
              <a:rPr lang="en-US" altLang="zh-CN" sz="2400" dirty="0" smtClean="0"/>
              <a:t>C</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402866"/>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词义猜测题。根据第三段中的</a:t>
            </a:r>
            <a:r>
              <a:rPr lang="en-US" altLang="zh-CN" b="1" dirty="0">
                <a:solidFill>
                  <a:srgbClr val="FF0000"/>
                </a:solidFill>
                <a:latin typeface="Times New Roman" panose="02020603050405020304" pitchFamily="18" charset="0"/>
                <a:ea typeface="宋体" panose="02010600030101010101" pitchFamily="2" charset="-122"/>
              </a:rPr>
              <a:t>“so that people will not forget about this road”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可知，吐鲁番葡萄节是为了让人们不忘记这条路，因此是纪念古丝绸之路的特殊活动。</a:t>
            </a:r>
            <a:r>
              <a:rPr lang="en-US" altLang="zh-CN" b="1" dirty="0">
                <a:solidFill>
                  <a:srgbClr val="FF0000"/>
                </a:solidFill>
                <a:latin typeface="Times New Roman" panose="02020603050405020304" pitchFamily="18" charset="0"/>
                <a:ea typeface="宋体" panose="02010600030101010101" pitchFamily="2" charset="-122"/>
              </a:rPr>
              <a:t>commemorate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纪念</a:t>
            </a:r>
            <a:r>
              <a:rPr lang="en-US" altLang="zh-CN" b="1" dirty="0">
                <a:solidFill>
                  <a:srgbClr val="FF0000"/>
                </a:solidFill>
                <a:latin typeface="+mn-ea"/>
              </a:rPr>
              <a:t>”</a:t>
            </a:r>
            <a:r>
              <a:rPr lang="en-US" altLang="zh-CN" b="1" dirty="0">
                <a:solidFill>
                  <a:srgbClr val="FF0000"/>
                </a:solidFill>
                <a:latin typeface="Times New Roman" panose="02020603050405020304" pitchFamily="18" charset="0"/>
                <a:ea typeface="宋体" panose="02010600030101010101" pitchFamily="2" charset="-122"/>
              </a:rPr>
              <a:t>, remember</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意思与之相近。故选</a:t>
            </a:r>
            <a:r>
              <a:rPr lang="en-US" altLang="zh-CN" b="1" dirty="0">
                <a:solidFill>
                  <a:srgbClr val="FF0000"/>
                </a:solidFill>
                <a:latin typeface="Times New Roman" panose="02020603050405020304" pitchFamily="18" charset="0"/>
                <a:ea typeface="宋体" panose="02010600030101010101" pitchFamily="2" charset="-122"/>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728098"/>
            <a:ext cx="11485848" cy="1753235"/>
          </a:xfrm>
        </p:spPr>
        <p:txBody>
          <a:bodyPr/>
          <a:lstStyle/>
          <a:p>
            <a:pPr hangingPunct="0">
              <a:spcAft>
                <a:spcPts val="0"/>
              </a:spcAft>
              <a:tabLst>
                <a:tab pos="4050665"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underlined word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commemorate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probably means “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tabLst>
                <a:tab pos="5654675" algn="l"/>
                <a:tab pos="7289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remember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forget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289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introduce	D. continue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85277" y="1828021"/>
            <a:ext cx="407484" cy="461665"/>
          </a:xfrm>
          <a:prstGeom prst="rect">
            <a:avLst/>
          </a:prstGeom>
        </p:spPr>
        <p:txBody>
          <a:bodyPr wrap="none">
            <a:spAutoFit/>
          </a:bodyPr>
          <a:lstStyle/>
          <a:p>
            <a:r>
              <a:rPr lang="en-US" altLang="zh-CN" sz="2400" dirty="0" smtClean="0"/>
              <a:t>A</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4161553"/>
            <a:ext cx="11485848"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主旨大意题。通读全文可知，本文介绍了新疆及其传统节日</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——吐鲁番葡萄节。故选</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412776"/>
            <a:ext cx="11485848" cy="2862322"/>
          </a:xfrm>
        </p:spPr>
        <p:txBody>
          <a:bodyPr/>
          <a:lstStyle/>
          <a:p>
            <a:pPr hangingPunct="0">
              <a:spcAft>
                <a:spcPts val="0"/>
              </a:spcAft>
              <a:tabLst>
                <a:tab pos="4049395" algn="l"/>
                <a:tab pos="493522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passage mainly about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 tells us which part Xinjiang is in.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It introduces Grape Festival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Turpan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It tells us the importance of Silk Road.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It tells us some traditional festivals in Xinjiang.</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25433" y="1575409"/>
            <a:ext cx="3351807" cy="373906"/>
          </a:xfrm>
          <a:prstGeom prst="rect">
            <a:avLst/>
          </a:prstGeom>
        </p:spPr>
      </p:pic>
      <p:sp>
        <p:nvSpPr>
          <p:cNvPr id="4" name="矩形 3"/>
          <p:cNvSpPr/>
          <p:nvPr/>
        </p:nvSpPr>
        <p:spPr>
          <a:xfrm>
            <a:off x="885277" y="1512699"/>
            <a:ext cx="389850" cy="461665"/>
          </a:xfrm>
          <a:prstGeom prst="rect">
            <a:avLst/>
          </a:prstGeom>
        </p:spPr>
        <p:txBody>
          <a:bodyPr wrap="none">
            <a:spAutoFit/>
          </a:bodyPr>
          <a:lstStyle/>
          <a:p>
            <a:r>
              <a:rPr lang="en-US" altLang="zh-CN" sz="2400" dirty="0" smtClean="0"/>
              <a:t>B</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2786</Words>
  <Application>WPS 演示</Application>
  <PresentationFormat>自定义</PresentationFormat>
  <Paragraphs>57</Paragraphs>
  <Slides>10</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10</vt:i4>
      </vt:variant>
    </vt:vector>
  </HeadingPairs>
  <TitlesOfParts>
    <vt:vector size="20"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人间</cp:lastModifiedBy>
  <cp:revision>461</cp:revision>
  <dcterms:created xsi:type="dcterms:W3CDTF">2020-11-06T05:24:00Z</dcterms:created>
  <dcterms:modified xsi:type="dcterms:W3CDTF">2025-09-17T04:24:49Z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